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Prata" charset="0"/>
      <p:regular r:id="rId19"/>
    </p:embeddedFont>
    <p:embeddedFont>
      <p:font typeface="Prata" charset="0"/>
      <p:regular r:id="rId20"/>
    </p:embeddedFont>
    <p:embeddedFont>
      <p:font typeface="Raleway" charset="0"/>
      <p:regular r:id="rId21"/>
    </p:embeddedFont>
    <p:embeddedFont>
      <p:font typeface="Raleway" charset="0"/>
      <p:regular r:id="rId22"/>
    </p:embeddedFont>
    <p:embeddedFont>
      <p:font typeface="Raleway" charset="0"/>
      <p:regular r:id="rId23"/>
    </p:embeddedFont>
    <p:embeddedFont>
      <p:font typeface="Raleway" charset="0"/>
      <p:regular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5-06T07:22: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263 1079,'5'0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5-06T07:22: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263 1079,'-10'0,"-5"0,0 0,-1 0,3 0,2 0,1 0,3 0,1 0,3 0,0 0,2 0,0 0,0 0,1 0,0 0,-1 0,0 0,0-1,0 1,-1 0,1-1,1 1,-1 0,1 0,0-1,0 1,0 0,1 0,-1-1,0 1,1-1,-1 0,0 1,1-1,-1 0,1 1,-1-1,1 1,-1-1,0 1,0 0,0 0,0 0,1 0,0-1,1-1,0 0,0 0,-1 1,1 0,-2 0,1 1,-1-1,0 1,0 0,0 0,-1 0,1 1,0-1,0 0,0 0,-1 0,1 0,0 0,-1 1,1-1,0 0,0 0,-1 0,1 1,0-1,0 0,-1 0,1 0,0 0,0 0,0 0,-1 0,-1 1,-2 0,-2 1,-2 0,1-1,-1 0,2 0,1 0,0-1,1 0,1 0,0 0,0 0,0-1,1 0,0 1,-1-1,0 1,-1 0,1 0,-1 0,0 0,1 0,0 0,0 0,0 0,0 0,1-1,0 1,1 0,0-1,0 1,0 0,1-1,-1 1,1 0,0 0,0-1,-1 1,1 0,0-1,-1 1,1 0,0 0,0 0,0 0,-1 0,1 0,0 0,0 0,-1 0,1 0,0 0,0 0,-1 0,0 0,0 0,1 0,-1 0,0 0,1 0,0 0,1 0,-1 0,0 0,0 0,0 0,0 0,0-1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 Fault Diagnosis Mobile Application: Software Requirements Specification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9130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outlines the comprehensive Software Requirements Specification (SRS) for a mobile app designed to diagnose car faults using AI-powered dashboard light recognition and engine sound analysis. The app aims to assist car owners with minimal technical knowledge by providing accurate fault detection and repair guidance.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570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827C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1038" y="6688336"/>
            <a:ext cx="121087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rl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538793"/>
            <a:ext cx="2671405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</a:t>
            </a:r>
            <a:r>
              <a:rPr lang="" alt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GROUP 19</a:t>
            </a:r>
            <a:endParaRPr lang="" altLang="en-US" sz="2200" b="1" dirty="0">
              <a:solidFill>
                <a:srgbClr val="CFCBBF"/>
              </a:solidFill>
              <a:latin typeface="Raleway Bold" pitchFamily="34" charset="0"/>
              <a:ea typeface="Raleway Bold" pitchFamily="34" charset="-122"/>
              <a:cs typeface="Raleway Bold" pitchFamily="34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2004060" y="8221980"/>
              <a:ext cx="38100" cy="3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2004060" y="8221980"/>
                <a:ext cx="38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220980" y="8061960"/>
              <a:ext cx="1783080" cy="1600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220980" y="8061960"/>
                <a:ext cx="1783080" cy="160020"/>
              </a:xfrm>
              <a:prstGeom prst="rect"/>
            </p:spPr>
          </p:pic>
        </mc:Fallback>
      </mc:AlternateContent>
      <p:sp>
        <p:nvSpPr>
          <p:cNvPr id="10" name="Right Arrow 9"/>
          <p:cNvSpPr/>
          <p:nvPr/>
        </p:nvSpPr>
        <p:spPr>
          <a:xfrm>
            <a:off x="12944475" y="7783830"/>
            <a:ext cx="1535430" cy="33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784" y="1261705"/>
            <a:ext cx="7646432" cy="1337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Non-Functional Requirements and Validation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784" y="2919651"/>
            <a:ext cx="3716298" cy="2259449"/>
          </a:xfrm>
          <a:prstGeom prst="roundRect">
            <a:avLst>
              <a:gd name="adj" fmla="val 1420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962620" y="3133487"/>
            <a:ext cx="3157299" cy="334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&amp; Usability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2620" y="3596045"/>
            <a:ext cx="3288625" cy="1369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Engine sounds classified within 5 seconds; dashboard symbols recognised with 90% accuracy; simple UI with icons and alerts.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918" y="2919651"/>
            <a:ext cx="3716298" cy="2259449"/>
          </a:xfrm>
          <a:prstGeom prst="roundRect">
            <a:avLst>
              <a:gd name="adj" fmla="val 1420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4892754" y="3133487"/>
            <a:ext cx="3163491" cy="334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&amp; Compatibility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754" y="3596045"/>
            <a:ext cx="3288625" cy="13692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recordings stored locally and deleted after 24 hours; supports Android and iOS; modular design for updates.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784" y="5392936"/>
            <a:ext cx="7646432" cy="1574840"/>
          </a:xfrm>
          <a:prstGeom prst="roundRect">
            <a:avLst>
              <a:gd name="adj" fmla="val 2038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962620" y="5606772"/>
            <a:ext cx="2674382" cy="3342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Methods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2620" y="6069330"/>
            <a:ext cx="7218759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Prototype testing, surveys, and mechanic interviews ensure requirements meet user needs and technical feasibility.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777216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Validation with Stakeholders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</p:spPr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Engage Early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Involve stakeholders from the start to gather diverse perspectives and align expectations.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</p:spPr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Prototype Testing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prototypes to demonstrate features and receive practical feedback on usability and function.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</p:spPr>
      </p:sp>
      <p:sp>
        <p:nvSpPr>
          <p:cNvPr id="10" name="Text 8"/>
          <p:cNvSpPr/>
          <p:nvPr/>
        </p:nvSpPr>
        <p:spPr>
          <a:xfrm>
            <a:off x="1984415" y="4155877"/>
            <a:ext cx="288107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Iterate Requirements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Refine requirements based on stakeholder feedback to ensure the product meets real needs.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Formal Reviews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Conduct structured validation sessions with users, developers, and project sponsors for approval.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</p:spPr>
      </p:sp>
      <p:sp>
        <p:nvSpPr>
          <p:cNvPr id="16" name="Text 14"/>
          <p:cNvSpPr/>
          <p:nvPr/>
        </p:nvSpPr>
        <p:spPr>
          <a:xfrm>
            <a:off x="1984415" y="6316147"/>
            <a:ext cx="29133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Maintain Traceability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changes and feedback systematically to maintain clarity and project continuity.</a:t>
            </a:r>
            <a:endParaRPr lang="en-US" sz="17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079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320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specification sets a clear foundation for the car fault diagnosis app.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8125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balances functionality, usability, and stakeholder validation strategies.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930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 include detailed design and development phases.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173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7" name="Text 5"/>
          <p:cNvSpPr/>
          <p:nvPr/>
        </p:nvSpPr>
        <p:spPr>
          <a:xfrm>
            <a:off x="1530906" y="4695230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Requirements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53997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 and non-functional needs are well defined and prioritised.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6173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0" name="Text 8"/>
          <p:cNvSpPr/>
          <p:nvPr/>
        </p:nvSpPr>
        <p:spPr>
          <a:xfrm>
            <a:off x="5973008" y="4695230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Stakeholder Engagement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553997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feedback ensures alignment with user expectations.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46173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3" name="Text 11"/>
          <p:cNvSpPr/>
          <p:nvPr/>
        </p:nvSpPr>
        <p:spPr>
          <a:xfrm>
            <a:off x="10415111" y="4695230"/>
            <a:ext cx="283714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5185648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Prototype testing will guide iterative improvements and deployment.</a:t>
            </a:r>
            <a:endParaRPr lang="en-US" sz="17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626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and 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839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1530906" y="24618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952274"/>
            <a:ext cx="2899410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define software requirements for a mobile app that diagnoses car faults via dashboard light and engine sound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3839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5450919" y="24618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2952274"/>
            <a:ext cx="2899410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uses smartphone sensors and AI to identify dashboard symbols, analyse engine sounds, suggest faults, provide tutorials, and operate offline for basic functions.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62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1530906" y="602408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Characteristics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14505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users include car owners with minimal technical skills, mechanics with moderate knowledge, and developers experienced in React Native and Python.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22626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284559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Native app handles user interface and sensor inputs (camera, microphone).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 Server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API layer routes requests, manages user accounts, diagnostics, and third-party integrations.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Microservices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215408"/>
            <a:ext cx="284559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Python-based REST APIs perform image and audio fault diagnosis using TensorFlow and PyTorch.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Stores user data, diagnostic logs, and model results securely.</a:t>
            </a:r>
            <a:endParaRPr lang="en-US" sz="1750" dirty="0"/>
          </a:p>
        </p:txBody>
      </p:sp>
      <p:sp>
        <p:nvSpPr>
          <p:cNvPr id="11" name="Right Arrow 10"/>
          <p:cNvSpPr/>
          <p:nvPr/>
        </p:nvSpPr>
        <p:spPr>
          <a:xfrm>
            <a:off x="12885420" y="7823200"/>
            <a:ext cx="1564640" cy="267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248"/>
            <a:ext cx="80675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30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4147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Native (JavaScript/TypeScript)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React Navigation, React-native-camera, React-native-audio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7251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Android and iOS support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0730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3654147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Flask/FastAPI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096345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JWT/Firebase Authentication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4901446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Hosting on Render, Heroku, or VPS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0730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&amp; ML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07022" y="3654147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TensorFlow, PyTorch, OpenCV for image recognition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4822150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LibROSA, CNN/RNN for audio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5627251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deployment via REST APIs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013638" y="3073003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Storage &amp; Notifications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013638" y="4008477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PostgreSQL, Firebase Storage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013638" y="4813578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Firebase Cloud Messaging for push notifications</a:t>
            </a:r>
            <a:endParaRPr lang="en-US" sz="17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586740"/>
            <a:ext cx="7650480" cy="13337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Requirement Analysis: Objectives and Review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160" y="2240518"/>
            <a:ext cx="3718560" cy="3277553"/>
          </a:xfrm>
          <a:prstGeom prst="roundRect">
            <a:avLst>
              <a:gd name="adj" fmla="val 977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6446520" y="2453878"/>
            <a:ext cx="2667357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Objectives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6520" y="2915245"/>
            <a:ext cx="3291840" cy="2389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requirements for completeness, clarity, and feasibility; identify inconsistencies and missing info; prioritise and classify requirements; validate with stakeholders.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080" y="2240518"/>
            <a:ext cx="3718560" cy="3277553"/>
          </a:xfrm>
          <a:prstGeom prst="roundRect">
            <a:avLst>
              <a:gd name="adj" fmla="val 977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10378440" y="2453878"/>
            <a:ext cx="2689979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Completeness Check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8440" y="2915245"/>
            <a:ext cx="3291840" cy="1706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all functional and non-functional needs are documented, including dashboard light recognition and engine sound analysis details.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160" y="5731431"/>
            <a:ext cx="7650480" cy="1912144"/>
          </a:xfrm>
          <a:prstGeom prst="roundRect">
            <a:avLst>
              <a:gd name="adj" fmla="val 1674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6446520" y="5944791"/>
            <a:ext cx="2667357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Clarity Check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6520" y="6406158"/>
            <a:ext cx="7223760" cy="10240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Confirms requirements are unambiguous and well-defined, avoiding vague terms and clarifying features like YouTube video suggestions and offline functionality.</a:t>
            </a:r>
            <a:endParaRPr lang="en-US" sz="16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702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Feasibility and Dependency Relationships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138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models for image and sound recognition are feasible with TensorFlow and Python.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 mode achievable via model quantization.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1867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 features like mechanic chat deferred for future updates.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023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138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model training precedes app integration.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1357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Offline mode requires local storage setup first.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5577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YouTube API needs stable internet; mechanic connection requires authentication.</a:t>
            </a:r>
            <a:endParaRPr lang="en-US" sz="17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551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Addressing Inconsistencies, Ambiguities, and Missing Information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12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1530906" y="547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Inconsistencies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69556"/>
            <a:ext cx="342149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Resolved conflicts between standalone AI and mechanic integration by making mechanic linking optional.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12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5973008" y="547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Ambiguities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69556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Clarified offline functionality and confidence score presentation to avoid misinterpretation.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12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10415111" y="547913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Missing 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69556"/>
            <a:ext cx="342149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Added requirements for error handling, user feedback, and data privacy, such as deleting recordings after 24 hours.</a:t>
            </a:r>
            <a:endParaRPr lang="en-US" sz="175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13096637" cy="13694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Requirement Prioritization Using MoSCoW Method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257" y="3843576"/>
            <a:ext cx="7857887" cy="7857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7813" y="6413659"/>
            <a:ext cx="369689" cy="462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57" y="3843576"/>
            <a:ext cx="7857887" cy="78578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2536" y="4818936"/>
            <a:ext cx="369689" cy="462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7" y="3843576"/>
            <a:ext cx="7857887" cy="78578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57937" y="4818936"/>
            <a:ext cx="369689" cy="462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57" y="3843576"/>
            <a:ext cx="7857887" cy="785788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52660" y="6413659"/>
            <a:ext cx="369689" cy="4622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900" dirty="0"/>
          </a:p>
        </p:txBody>
      </p:sp>
      <p:sp>
        <p:nvSpPr>
          <p:cNvPr id="11" name="Text 5"/>
          <p:cNvSpPr/>
          <p:nvPr/>
        </p:nvSpPr>
        <p:spPr>
          <a:xfrm>
            <a:off x="911185" y="3258622"/>
            <a:ext cx="2738914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Must Have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6882" y="3732371"/>
            <a:ext cx="302764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Light Recognition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6882" y="4510088"/>
            <a:ext cx="3027640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Engine Sound Analysis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4267557" y="2760583"/>
            <a:ext cx="2738914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Should Have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4252555" y="3234333"/>
            <a:ext cx="2768918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YouTube Video Tutorials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623810" y="2410063"/>
            <a:ext cx="2738914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Could Have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7479506" y="2883813"/>
            <a:ext cx="302764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Mechanic Connection Platform</a:t>
            </a:r>
            <a:endParaRPr lang="en-US" sz="1700" dirty="0"/>
          </a:p>
        </p:txBody>
      </p:sp>
      <p:sp>
        <p:nvSpPr>
          <p:cNvPr id="18" name="Text 12"/>
          <p:cNvSpPr/>
          <p:nvPr/>
        </p:nvSpPr>
        <p:spPr>
          <a:xfrm>
            <a:off x="10980182" y="3685818"/>
            <a:ext cx="2738914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Won't Have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10835759" y="4159568"/>
            <a:ext cx="3027759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OBD-II Scanner Integration</a:t>
            </a:r>
            <a:endParaRPr lang="en-US" sz="1700" dirty="0"/>
          </a:p>
        </p:txBody>
      </p:sp>
      <p:sp>
        <p:nvSpPr>
          <p:cNvPr id="20" name="Right Arrow 19"/>
          <p:cNvSpPr/>
          <p:nvPr/>
        </p:nvSpPr>
        <p:spPr>
          <a:xfrm>
            <a:off x="12905105" y="7813040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7776"/>
            <a:ext cx="8823484" cy="647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Functional Requirements Overview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733" y="5047178"/>
            <a:ext cx="3062287" cy="207050"/>
          </a:xfrm>
          <a:prstGeom prst="roundRect">
            <a:avLst>
              <a:gd name="adj" fmla="val 15002"/>
            </a:avLst>
          </a:prstGeom>
          <a:solidFill>
            <a:srgbClr val="3A3B3C"/>
          </a:solidFill>
        </p:spPr>
      </p:sp>
      <p:sp>
        <p:nvSpPr>
          <p:cNvPr id="5" name="Text 2"/>
          <p:cNvSpPr/>
          <p:nvPr/>
        </p:nvSpPr>
        <p:spPr>
          <a:xfrm>
            <a:off x="724733" y="5564743"/>
            <a:ext cx="3062287" cy="646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Dashboard Light Recognition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4733" y="6335911"/>
            <a:ext cx="3062287" cy="1324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Detects and interprets dashboard warning lights, providing possible causes and urgency levels.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97536" y="4736544"/>
            <a:ext cx="3062407" cy="207050"/>
          </a:xfrm>
          <a:prstGeom prst="roundRect">
            <a:avLst>
              <a:gd name="adj" fmla="val 15002"/>
            </a:avLst>
          </a:prstGeom>
          <a:solidFill>
            <a:srgbClr val="3A3B3C"/>
          </a:solidFill>
        </p:spPr>
      </p:sp>
      <p:sp>
        <p:nvSpPr>
          <p:cNvPr id="8" name="Text 5"/>
          <p:cNvSpPr/>
          <p:nvPr/>
        </p:nvSpPr>
        <p:spPr>
          <a:xfrm>
            <a:off x="4097536" y="5254109"/>
            <a:ext cx="2844998" cy="32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Engine Sound Analysis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097536" y="5701784"/>
            <a:ext cx="3062407" cy="13249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Records and classifies engine sounds to match known fault patterns like knocking or squealing.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70458" y="4425910"/>
            <a:ext cx="3062287" cy="207050"/>
          </a:xfrm>
          <a:prstGeom prst="roundRect">
            <a:avLst>
              <a:gd name="adj" fmla="val 15002"/>
            </a:avLst>
          </a:prstGeom>
          <a:solidFill>
            <a:srgbClr val="3A3B3C"/>
          </a:solidFill>
        </p:spPr>
      </p:sp>
      <p:sp>
        <p:nvSpPr>
          <p:cNvPr id="11" name="Text 8"/>
          <p:cNvSpPr/>
          <p:nvPr/>
        </p:nvSpPr>
        <p:spPr>
          <a:xfrm>
            <a:off x="7470458" y="4943475"/>
            <a:ext cx="3062287" cy="646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Recommendation System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70458" y="5714643"/>
            <a:ext cx="3062287" cy="6624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Suggests repair steps and links to relevant YouTube tutorials.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43260" y="4115395"/>
            <a:ext cx="3062407" cy="207050"/>
          </a:xfrm>
          <a:prstGeom prst="roundRect">
            <a:avLst>
              <a:gd name="adj" fmla="val 15002"/>
            </a:avLst>
          </a:prstGeom>
          <a:solidFill>
            <a:srgbClr val="3A3B3C"/>
          </a:solidFill>
        </p:spPr>
      </p:sp>
      <p:sp>
        <p:nvSpPr>
          <p:cNvPr id="14" name="Text 11"/>
          <p:cNvSpPr/>
          <p:nvPr/>
        </p:nvSpPr>
        <p:spPr>
          <a:xfrm>
            <a:off x="10843260" y="4632960"/>
            <a:ext cx="3062407" cy="646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Offline Mode &amp; User Interaction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843260" y="5404128"/>
            <a:ext cx="3062407" cy="19873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Supports basic recognition offline, stores recent diagnostics, allows photo uploads, confidence scores, feedback, and mechanic connections.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>
            <a:off x="12914630" y="7853045"/>
            <a:ext cx="1683385" cy="277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5443</Words>
  <Application>WPS Presentation</Application>
  <PresentationFormat>On-screen Show (16:9)</PresentationFormat>
  <Paragraphs>220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4" baseType="lpstr">
      <vt:lpstr>Arial</vt:lpstr>
      <vt:lpstr>SimSun</vt:lpstr>
      <vt:lpstr>Wingdings</vt:lpstr>
      <vt:lpstr>Prata</vt:lpstr>
      <vt:lpstr>Prata</vt:lpstr>
      <vt:lpstr>Prata</vt:lpstr>
      <vt:lpstr>Raleway</vt:lpstr>
      <vt:lpstr>Raleway</vt:lpstr>
      <vt:lpstr>Raleway</vt:lpstr>
      <vt:lpstr>Raleway Medium</vt:lpstr>
      <vt:lpstr>Raleway Medium</vt:lpstr>
      <vt:lpstr>Raleway Medium</vt:lpstr>
      <vt:lpstr>Raleway Bold</vt:lpstr>
      <vt:lpstr>Raleway Bold</vt:lpstr>
      <vt:lpstr>Raleway Bold</vt:lpstr>
      <vt:lpstr>URW Bookman</vt:lpstr>
      <vt:lpstr>Calibri</vt:lpstr>
      <vt:lpstr>DejaVu Sans</vt:lpstr>
      <vt:lpstr>微软雅黑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lekeugo</cp:lastModifiedBy>
  <cp:revision>2</cp:revision>
  <dcterms:created xsi:type="dcterms:W3CDTF">2025-05-06T06:25:04Z</dcterms:created>
  <dcterms:modified xsi:type="dcterms:W3CDTF">2025-05-06T06:25:04Z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